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3"/>
  </p:notesMasterIdLst>
  <p:sldIdLst>
    <p:sldId id="405" r:id="rId2"/>
    <p:sldId id="508" r:id="rId3"/>
    <p:sldId id="536" r:id="rId4"/>
    <p:sldId id="507" r:id="rId5"/>
    <p:sldId id="493" r:id="rId6"/>
    <p:sldId id="475" r:id="rId7"/>
    <p:sldId id="480" r:id="rId8"/>
    <p:sldId id="533" r:id="rId9"/>
    <p:sldId id="488" r:id="rId10"/>
    <p:sldId id="482" r:id="rId11"/>
    <p:sldId id="483" r:id="rId12"/>
    <p:sldId id="509" r:id="rId13"/>
    <p:sldId id="535" r:id="rId14"/>
    <p:sldId id="484" r:id="rId15"/>
    <p:sldId id="485" r:id="rId16"/>
    <p:sldId id="510" r:id="rId17"/>
    <p:sldId id="479" r:id="rId18"/>
    <p:sldId id="486" r:id="rId19"/>
    <p:sldId id="478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32" r:id="rId42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D7D31"/>
    <a:srgbClr val="99CCFF"/>
    <a:srgbClr val="F66400"/>
    <a:srgbClr val="7698BA"/>
    <a:srgbClr val="D1E8FF"/>
    <a:srgbClr val="D6DCE5"/>
    <a:srgbClr val="CCECFF"/>
    <a:srgbClr val="E25B00"/>
    <a:srgbClr val="0F8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1094" autoAdjust="0"/>
  </p:normalViewPr>
  <p:slideViewPr>
    <p:cSldViewPr snapToGrid="0">
      <p:cViewPr varScale="1">
        <p:scale>
          <a:sx n="82" d="100"/>
          <a:sy n="82" d="100"/>
        </p:scale>
        <p:origin x="51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F12A-8BC7-4046-A60D-69F401DA191F}" type="datetimeFigureOut">
              <a:rPr lang="it-IT"/>
              <a:pPr>
                <a:defRPr/>
              </a:pPr>
              <a:t>03/10/2016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F0A3E-5435-46E1-813A-811998D9F9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0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63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45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42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81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63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46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803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2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958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19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94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99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107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9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035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4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618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211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420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983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454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29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99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115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143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820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32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088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33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210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665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487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746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320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932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39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0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031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40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807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41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81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5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23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6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69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7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14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8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42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4E15EA-C10B-4957-9237-E3ECCF96C2D4}" type="slidenum">
              <a:rPr lang="it-IT" sz="1200">
                <a:latin typeface="+mn-lt"/>
              </a:rPr>
              <a:pPr algn="r">
                <a:defRPr/>
              </a:pPr>
              <a:t>9</a:t>
            </a:fld>
            <a:endParaRPr lang="it-IT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47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3D33-DA0B-4E86-AE59-869B3F4F8561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99F6-6C54-426F-B696-8FDCE159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4C30-3C75-4A98-824D-D8A3AFC27D23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0951-D18C-48D2-BF30-8DBD56A8CC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B3A-8DCE-4A42-B79A-F6CE7283D6ED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3791-C463-4F3C-8EFC-82F718AF42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23D2-00ED-4536-8EDE-87159F897765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807E-A0F4-4579-A86E-1C2C2C5A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0ADC-D811-4F7A-A63F-D2C1326866F6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ADB-336D-4353-9FC9-D18EC628C9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785-98F2-441F-9BD0-77E88FBE1635}" type="datetime1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5EF6-5857-44DD-976E-56C4DD695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58D4-737C-458E-889D-3B3E5218C8A4}" type="datetime1">
              <a:rPr lang="it-IT" smtClean="0"/>
              <a:t>03/10/2016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60AF-FFD0-4E09-A9ED-6BA45A1DFE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9C2-D83C-4BA2-B6B3-CB0641739575}" type="datetime1">
              <a:rPr lang="it-IT" smtClean="0"/>
              <a:t>03/10/2016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BFC5-E0AA-4863-A005-C5A058DD5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63D-F434-45F5-8970-CE275B4D6CC1}" type="datetime1">
              <a:rPr lang="it-IT" smtClean="0"/>
              <a:t>03/10/2016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7FFE-C2D7-4F4A-A0E4-5BC49D6F8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77A-2587-4C44-A78C-A69B045E5BE6}" type="datetime1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DFCC-E537-4D74-9963-8522A73AB7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48CF-B331-4321-A36B-C17876962E58}" type="datetime1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75EF-198A-4BB8-B374-F84F3889BE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B4132-A7F8-4E9E-8881-AF2DEAE91C68}" type="datetime1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89C182-A6D8-40F9-889D-C50BE4C6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ur.org/index.php?option=com_content&amp;view=article&amp;id=898&amp;Itemid=643&amp;lang=i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ud.it/it/ateneo-uniud/ateneo-uniud-organizzazione/presidio-della-qualit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rui.i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vur.org/index.php?lang=it" TargetMode="External"/><Relationship Id="rId5" Type="http://schemas.openxmlformats.org/officeDocument/2006/relationships/hyperlink" Target="http://www.enqa.e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nuva.uniud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Ga6E3LxUug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9256"/>
            <a:ext cx="12192000" cy="6848744"/>
            <a:chOff x="0" y="0"/>
            <a:chExt cx="12192000" cy="6848744"/>
          </a:xfrm>
        </p:grpSpPr>
        <p:grpSp>
          <p:nvGrpSpPr>
            <p:cNvPr id="5" name="Gruppo 4"/>
            <p:cNvGrpSpPr/>
            <p:nvPr/>
          </p:nvGrpSpPr>
          <p:grpSpPr>
            <a:xfrm>
              <a:off x="0" y="0"/>
              <a:ext cx="12192000" cy="6389101"/>
              <a:chOff x="0" y="0"/>
              <a:chExt cx="12192000" cy="6389101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0" y="0"/>
                <a:ext cx="12192000" cy="457200"/>
                <a:chOff x="0" y="0"/>
                <a:chExt cx="12192000" cy="457200"/>
              </a:xfrm>
            </p:grpSpPr>
            <p:sp>
              <p:nvSpPr>
                <p:cNvPr id="9" name="Rettangolo 8"/>
                <p:cNvSpPr/>
                <p:nvPr/>
              </p:nvSpPr>
              <p:spPr>
                <a:xfrm>
                  <a:off x="754063" y="0"/>
                  <a:ext cx="3033712" cy="4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t-IT" sz="2200" b="1" dirty="0" smtClean="0"/>
                    <a:t>HIC SUNT FUTURA</a:t>
                  </a:r>
                  <a:endParaRPr lang="it-IT" sz="2200" b="1" dirty="0"/>
                </a:p>
              </p:txBody>
            </p:sp>
            <p:sp>
              <p:nvSpPr>
                <p:cNvPr id="10" name="Rettangolo 9"/>
                <p:cNvSpPr/>
                <p:nvPr/>
              </p:nvSpPr>
              <p:spPr>
                <a:xfrm>
                  <a:off x="0" y="0"/>
                  <a:ext cx="830263" cy="457200"/>
                </a:xfrm>
                <a:prstGeom prst="rect">
                  <a:avLst/>
                </a:prstGeom>
                <a:solidFill>
                  <a:srgbClr val="51250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sp>
              <p:nvSpPr>
                <p:cNvPr id="11" name="Rettangolo 10"/>
                <p:cNvSpPr/>
                <p:nvPr/>
              </p:nvSpPr>
              <p:spPr>
                <a:xfrm>
                  <a:off x="3787775" y="0"/>
                  <a:ext cx="8404225" cy="454672"/>
                </a:xfrm>
                <a:prstGeom prst="rect">
                  <a:avLst/>
                </a:prstGeom>
                <a:solidFill>
                  <a:srgbClr val="7698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>
                    <a:spcBef>
                      <a:spcPts val="0"/>
                    </a:spcBef>
                  </a:pPr>
                  <a:endParaRPr lang="it-IT" sz="22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14" name="Immagine 13" descr="copertina ESTERNO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09" t="295"/>
              <a:stretch/>
            </p:blipFill>
            <p:spPr>
              <a:xfrm>
                <a:off x="0" y="445794"/>
                <a:ext cx="12192000" cy="5943307"/>
              </a:xfrm>
              <a:prstGeom prst="rect">
                <a:avLst/>
              </a:prstGeom>
            </p:spPr>
          </p:pic>
        </p:grpSp>
        <p:grpSp>
          <p:nvGrpSpPr>
            <p:cNvPr id="4" name="Gruppo 3"/>
            <p:cNvGrpSpPr/>
            <p:nvPr/>
          </p:nvGrpSpPr>
          <p:grpSpPr>
            <a:xfrm>
              <a:off x="0" y="6391544"/>
              <a:ext cx="12192000" cy="457200"/>
              <a:chOff x="0" y="6400800"/>
              <a:chExt cx="12192000" cy="4572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0" y="6400800"/>
                <a:ext cx="1262063" cy="457200"/>
              </a:xfrm>
              <a:prstGeom prst="rect">
                <a:avLst/>
              </a:prstGeom>
              <a:solidFill>
                <a:srgbClr val="5125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787775" y="6400800"/>
                <a:ext cx="8404225" cy="457200"/>
              </a:xfrm>
              <a:prstGeom prst="rect">
                <a:avLst/>
              </a:prstGeom>
              <a:solidFill>
                <a:srgbClr val="7698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dirty="0" smtClean="0"/>
                  <a:t>Presidio della qualità</a:t>
                </a:r>
                <a:endParaRPr lang="it-IT" dirty="0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692" y="6408685"/>
                <a:ext cx="429571" cy="437994"/>
              </a:xfrm>
              <a:prstGeom prst="rect">
                <a:avLst/>
              </a:prstGeom>
            </p:spPr>
          </p:pic>
          <p:sp>
            <p:nvSpPr>
              <p:cNvPr id="24" name="Rettangolo 23"/>
              <p:cNvSpPr/>
              <p:nvPr/>
            </p:nvSpPr>
            <p:spPr>
              <a:xfrm>
                <a:off x="1262063" y="6400800"/>
                <a:ext cx="2565081" cy="457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0745" y="6408686"/>
                <a:ext cx="1069221" cy="437994"/>
              </a:xfrm>
              <a:prstGeom prst="rect">
                <a:avLst/>
              </a:prstGeom>
            </p:spPr>
          </p:pic>
        </p:grpSp>
      </p:grpSp>
      <p:sp>
        <p:nvSpPr>
          <p:cNvPr id="15" name="CasellaDiTesto 14"/>
          <p:cNvSpPr txBox="1"/>
          <p:nvPr/>
        </p:nvSpPr>
        <p:spPr>
          <a:xfrm>
            <a:off x="-62143" y="0"/>
            <a:ext cx="12100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it-IT" sz="4400" b="1" dirty="0" smtClean="0">
                <a:solidFill>
                  <a:srgbClr val="FFFFFF"/>
                </a:solidFill>
                <a:latin typeface="+mn-lt"/>
              </a:rPr>
              <a:t>Dall’Assicurazione </a:t>
            </a:r>
            <a:r>
              <a:rPr lang="it-IT" sz="4400" b="1" dirty="0">
                <a:solidFill>
                  <a:srgbClr val="FFFFFF"/>
                </a:solidFill>
                <a:latin typeface="+mn-lt"/>
              </a:rPr>
              <a:t>della </a:t>
            </a:r>
            <a:r>
              <a:rPr lang="it-IT" sz="4400" b="1" dirty="0" smtClean="0">
                <a:solidFill>
                  <a:srgbClr val="FFFFFF"/>
                </a:solidFill>
                <a:latin typeface="+mn-lt"/>
              </a:rPr>
              <a:t>Qualità all’Accreditamento dell’Ateneo e dei Corsi di Studio</a:t>
            </a:r>
          </a:p>
          <a:p>
            <a:pPr algn="ctr"/>
            <a:r>
              <a:rPr lang="it-IT" sz="4400" b="1" dirty="0">
                <a:solidFill>
                  <a:srgbClr val="FFFFFF"/>
                </a:solidFill>
                <a:latin typeface="+mn-lt"/>
              </a:rPr>
              <a:t>U</a:t>
            </a:r>
            <a:r>
              <a:rPr lang="it-IT" sz="4400" b="1" dirty="0" smtClean="0">
                <a:solidFill>
                  <a:srgbClr val="FFFFFF"/>
                </a:solidFill>
                <a:latin typeface="+mn-lt"/>
              </a:rPr>
              <a:t>n cammino, </a:t>
            </a:r>
            <a:r>
              <a:rPr lang="it-IT" sz="4400" b="1" dirty="0" smtClean="0">
                <a:solidFill>
                  <a:srgbClr val="FFFF00"/>
                </a:solidFill>
                <a:latin typeface="+mn-lt"/>
              </a:rPr>
              <a:t>insieme</a:t>
            </a:r>
            <a:endParaRPr lang="it-IT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9386977" y="6420033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mtClean="0">
                <a:solidFill>
                  <a:srgbClr val="7698BA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7698BA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789396" y="4929179"/>
            <a:ext cx="121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it-IT" sz="2800" b="1" dirty="0" smtClean="0">
                <a:solidFill>
                  <a:srgbClr val="FFFFFF"/>
                </a:solidFill>
                <a:latin typeface="+mn-lt"/>
              </a:rPr>
              <a:t>Udine, ottobre 2016</a:t>
            </a:r>
            <a:endParaRPr lang="it-IT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BERGEN 2005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735226" y="469135"/>
            <a:ext cx="5456772" cy="59032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096" y="417950"/>
            <a:ext cx="61107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Bergen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- 2005</a:t>
            </a:r>
          </a:p>
          <a:p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Nella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riunione di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Bergen, in Norvegia, i Ministri adottano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documento </a:t>
            </a:r>
            <a:r>
              <a:rPr lang="en-US" sz="2600" b="1" i="1" dirty="0" smtClean="0">
                <a:solidFill>
                  <a:srgbClr val="FF6600"/>
                </a:solidFill>
                <a:latin typeface="+mn-lt"/>
              </a:rPr>
              <a:t>Standards </a:t>
            </a:r>
            <a:r>
              <a:rPr lang="en-US" sz="2600" b="1" i="1" dirty="0">
                <a:solidFill>
                  <a:srgbClr val="FF6600"/>
                </a:solidFill>
                <a:latin typeface="+mn-lt"/>
              </a:rPr>
              <a:t>and guidelines for quality assurance in the European Higher Education </a:t>
            </a:r>
            <a:r>
              <a:rPr lang="en-US" sz="2600" b="1" i="1" dirty="0" smtClean="0">
                <a:solidFill>
                  <a:srgbClr val="FF6600"/>
                </a:solidFill>
                <a:latin typeface="+mn-lt"/>
              </a:rPr>
              <a:t>Area (EHEA)</a:t>
            </a:r>
            <a:r>
              <a:rPr lang="it-IT" sz="2600" i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contenente un insieme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 standard e di linee guida (</a:t>
            </a:r>
            <a:r>
              <a:rPr lang="it-IT" sz="2600" b="1" dirty="0">
                <a:solidFill>
                  <a:srgbClr val="FF6600"/>
                </a:solidFill>
                <a:latin typeface="+mn-lt"/>
              </a:rPr>
              <a:t>ESG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l'assicurazione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interna ed esterna della qualità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nell'istruzione superiore.</a:t>
            </a:r>
          </a:p>
          <a:p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Gli </a:t>
            </a:r>
            <a:r>
              <a:rPr lang="it-IT" sz="2600" b="1" dirty="0">
                <a:solidFill>
                  <a:srgbClr val="FF6600"/>
                </a:solidFill>
                <a:latin typeface="+mn-lt"/>
              </a:rPr>
              <a:t>ESG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si applicano a tutta l'istruzione superiore offerta nell'</a:t>
            </a:r>
            <a:r>
              <a:rPr lang="it-IT" sz="2600" b="1" dirty="0">
                <a:solidFill>
                  <a:srgbClr val="FF6600"/>
                </a:solidFill>
                <a:latin typeface="+mn-lt"/>
              </a:rPr>
              <a:t>EHEA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indipendentemente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dagli specifici sistemi di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istruzione. </a:t>
            </a:r>
          </a:p>
          <a:p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ENQA 2005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7FFE-C2D7-4F4A-A0E4-5BC49D6F85A4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170141" y="469135"/>
            <a:ext cx="6021858" cy="58668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3610" y="787824"/>
            <a:ext cx="6392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i="1" dirty="0" smtClean="0">
              <a:latin typeface="+mn-lt"/>
            </a:endParaRP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8238" y="1826334"/>
            <a:ext cx="6178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Anno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2005</a:t>
            </a:r>
          </a:p>
          <a:p>
            <a:endParaRPr lang="it-IT" sz="2400" b="1" dirty="0">
              <a:solidFill>
                <a:schemeClr val="accent2"/>
              </a:solidFill>
              <a:latin typeface="+mn-lt"/>
            </a:endParaRPr>
          </a:p>
          <a:p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Linee guida Europee</a:t>
            </a:r>
            <a:r>
              <a:rPr lang="it-IT" sz="2400" b="1" dirty="0" smtClean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Assicurazione di qualità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Standard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per le procedure di assicurazione della qualità all’interno degli Atenei;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Standard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per la valutazione esterna dei sistemi di assicurazione della qualità degli </a:t>
            </a:r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Atenei;</a:t>
            </a:r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Agenzie di valutazione (autonomia, risorse e definizione pubblica delle procedure seguite</a:t>
            </a:r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515" y="465086"/>
            <a:ext cx="1467657" cy="12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YEREVAN 2015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47FFE-C2D7-4F4A-A0E4-5BC49D6F85A4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170141" y="469135"/>
            <a:ext cx="6021858" cy="58668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3610" y="787824"/>
            <a:ext cx="6392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i="1" dirty="0" smtClean="0">
              <a:latin typeface="+mn-lt"/>
            </a:endParaRPr>
          </a:p>
          <a:p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8312" y="1555586"/>
            <a:ext cx="52763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Anno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2015 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it-IT" sz="2800" b="1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Yerevan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(Armenia</a:t>
            </a:r>
            <a:r>
              <a:rPr lang="it-IT" sz="2800" b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it-IT" b="1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Conferenza Ministeriale si riunisce a </a:t>
            </a:r>
            <a:r>
              <a:rPr lang="it-IT" sz="28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Yerevan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tra il 14 il 15 maggio 2015 approva i nuovi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ESG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Standard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e Linee Guida per l'Assicurazione della Qualità nello Spazio Europeo dell’Istruzione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Superiore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GLI OBIETTIVI DEGLI ESG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178858" y="469135"/>
            <a:ext cx="6013140" cy="59032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096" y="417950"/>
            <a:ext cx="611076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600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Definiscono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un quadro comune per i sistemi di assicurazione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della qualità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dell'apprendimento e dell'insegnamento a livello europeo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nazionale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ed istituzionale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Rendono </a:t>
            </a:r>
            <a:r>
              <a:rPr lang="it-IT" sz="2600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possibile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l'assicurazione ed il miglioramento della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qualità dell'istruzione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superiore a livello europeo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Promuovono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fiducia reciproca, facilitando così il riconoscimento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 la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mobilità all'interno dei singoli Paesi e tra Paesi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diversi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Offrono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informazioni in merito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all'assicurazione </a:t>
            </a:r>
            <a:r>
              <a:rPr lang="it-IT" sz="2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lang="it-IT" sz="26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qualità nell'EHEA</a:t>
            </a:r>
            <a:endParaRPr lang="it-IT" sz="26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dirty="0" smtClean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IN ITALIA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accade in </a:t>
            </a:r>
            <a:r>
              <a:rPr lang="it-IT" sz="32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Italia</a:t>
            </a:r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481" y="457200"/>
            <a:ext cx="4802660" cy="59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IN ITALIA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accade in </a:t>
            </a:r>
            <a:r>
              <a:rPr lang="it-IT" sz="32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Italia</a:t>
            </a:r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173" y="807235"/>
            <a:ext cx="7900087" cy="54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b="1" dirty="0" smtClean="0">
                <a:solidFill>
                  <a:srgbClr val="FFFFFF"/>
                </a:solidFill>
              </a:rPr>
              <a:t>L’ANVUR - AGENZIA NAZIONALE DI VALUTAZIONE DEL SISTEMA UNIVERSITARIO E DELLA RICERCA</a:t>
            </a:r>
            <a:endParaRPr lang="it-IT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96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ANVUR</a:t>
            </a:r>
            <a:endParaRPr lang="it-IT" sz="9600" dirty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r>
              <a:rPr lang="it-IT" sz="1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(Istituito con la Legge 24 novembre 2006 n. 286</a:t>
            </a: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173" y="871832"/>
            <a:ext cx="8009593" cy="47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</a:rPr>
              <a:t>LA LEGGE N. 240/2010 E IL SISTEMA DI ASSICURAZIONE DELLA QUALITÀ</a:t>
            </a:r>
            <a:endParaRPr 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5131" y="1276865"/>
            <a:ext cx="11420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legge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240/2010 «legge Gelmini»,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l’altro,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previsto:</a:t>
            </a:r>
            <a:endParaRPr lang="it-IT" sz="2800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introduzione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un sistema di 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valutazione periodica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basato su criteri e indicatori stabiliti ex ante, da parte dell'ANVUR, dell'efficienza e dei risultati conseguiti nell'ambito della didattica e della ricerca dalle singole università e dalle loro articolazioni interne;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potenziamento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sistema di 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autovalutazione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qualità e dell'efficacia delle proprie attività da parte delle università;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definizione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sistema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valutazione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di 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Assicurazione della Qualità </a:t>
            </a:r>
            <a:r>
              <a:rPr lang="it-IT" sz="2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(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</a:t>
            </a:r>
            <a:r>
              <a:rPr lang="it-IT" sz="2800" dirty="0">
                <a:solidFill>
                  <a:srgbClr val="FF6600"/>
                </a:solidFill>
                <a:latin typeface="Calibri" panose="020F0502020204030204" pitchFamily="34" charset="0"/>
              </a:rPr>
              <a:t>)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 atenei. </a:t>
            </a:r>
          </a:p>
        </p:txBody>
      </p:sp>
    </p:spTree>
    <p:extLst>
      <p:ext uri="{BB962C8B-B14F-4D97-AF65-F5344CB8AC3E}">
        <p14:creationId xmlns:p14="http://schemas.microsoft.com/office/powerpoint/2010/main" val="32615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b="1" dirty="0" smtClean="0">
                <a:solidFill>
                  <a:srgbClr val="FFFFFF"/>
                </a:solidFill>
              </a:rPr>
              <a:t>IL SISTEMA AVA (AUTOVALUTAZIONE, VALUTAZIONE PERIODICA E ACCREDITAMENTO)</a:t>
            </a:r>
            <a:endParaRPr lang="it-IT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9600" dirty="0" smtClean="0">
                <a:solidFill>
                  <a:srgbClr val="ED7D31"/>
                </a:solidFill>
                <a:latin typeface="Calibri" panose="020F0502020204030204" pitchFamily="34" charset="0"/>
              </a:rPr>
              <a:t>	</a:t>
            </a:r>
            <a:r>
              <a:rPr lang="it-IT" sz="96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AVA</a:t>
            </a:r>
            <a:endParaRPr lang="it-IT" sz="96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766" y="592513"/>
            <a:ext cx="6417083" cy="56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</a:rPr>
              <a:t>IL SISTEMA DI ASSICURAZIONE DELLA QUALITÀ NELL’ATENEO DI UDINE</a:t>
            </a:r>
            <a:endParaRPr 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70" name="Gruppo 69"/>
          <p:cNvGrpSpPr/>
          <p:nvPr/>
        </p:nvGrpSpPr>
        <p:grpSpPr>
          <a:xfrm>
            <a:off x="1828799" y="498413"/>
            <a:ext cx="8387239" cy="5842315"/>
            <a:chOff x="2164079" y="498413"/>
            <a:chExt cx="8387239" cy="5842315"/>
          </a:xfrm>
        </p:grpSpPr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9" y="498413"/>
              <a:ext cx="8387239" cy="5842315"/>
            </a:xfrm>
            <a:prstGeom prst="rect">
              <a:avLst/>
            </a:prstGeom>
          </p:spPr>
        </p:pic>
        <p:cxnSp>
          <p:nvCxnSpPr>
            <p:cNvPr id="5" name="Connettore 2 4"/>
            <p:cNvCxnSpPr/>
            <p:nvPr/>
          </p:nvCxnSpPr>
          <p:spPr>
            <a:xfrm flipV="1">
              <a:off x="3850105" y="739942"/>
              <a:ext cx="3008" cy="19852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471226" y="1454738"/>
              <a:ext cx="325304" cy="14865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174298" y="1436505"/>
              <a:ext cx="10055" cy="438594"/>
            </a:xfrm>
            <a:prstGeom prst="straightConnector1">
              <a:avLst/>
            </a:prstGeom>
            <a:ln w="60325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V="1">
              <a:off x="4248924" y="2559719"/>
              <a:ext cx="444604" cy="81522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413065" y="1796344"/>
              <a:ext cx="256466" cy="4134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3729088" y="1796344"/>
              <a:ext cx="16947" cy="1578603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H="1" flipV="1">
              <a:off x="4413065" y="4169757"/>
              <a:ext cx="280463" cy="58211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7813141" y="3485585"/>
              <a:ext cx="9053" cy="28631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7723450" y="2596995"/>
              <a:ext cx="8209" cy="20957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 flipH="1" flipV="1">
              <a:off x="5069941" y="3485584"/>
              <a:ext cx="2788" cy="28631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flipV="1">
              <a:off x="4830724" y="2596995"/>
              <a:ext cx="38453" cy="11749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5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PREMESSA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9896" y="915993"/>
            <a:ext cx="11481400" cy="5016758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4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«Qualità», «Assicurazione della qualità», «Accreditamento degli Atenei e dei Corsi di Studio», «Standard </a:t>
            </a:r>
            <a:r>
              <a:rPr lang="it-IT" sz="4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4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Linee </a:t>
            </a:r>
            <a:r>
              <a:rPr lang="it-IT" sz="4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guida </a:t>
            </a:r>
            <a:r>
              <a:rPr lang="it-IT" sz="4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l'assicurazione </a:t>
            </a:r>
            <a:r>
              <a:rPr lang="it-IT" sz="4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interna ed esterna della qualità </a:t>
            </a:r>
            <a:r>
              <a:rPr lang="it-IT" sz="4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nell'istruzione superiore (ESG)», «Presidio della Qualità», «Nucleo di Valutazione», «Commissioni Paritetiche Docenti-Studenti»…., sono tutti termini noti e, soprattutto, chiari? C’è un filo conduttore che li caratterizza?</a:t>
            </a:r>
          </a:p>
        </p:txBody>
      </p:sp>
    </p:spTree>
    <p:extLst>
      <p:ext uri="{BB962C8B-B14F-4D97-AF65-F5344CB8AC3E}">
        <p14:creationId xmlns:p14="http://schemas.microsoft.com/office/powerpoint/2010/main" val="3780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IL PRESIDIO DELLA QUALITÀ (PQ) NELL’ATENEO DI UDINE</a:t>
            </a:r>
            <a:endParaRPr lang="it-IT" sz="24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0746" y="1069881"/>
            <a:ext cx="112611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Presidio della Qualità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(PQ) di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Ateneo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è un organo collegiale istituito, con Decreto Rettorale nel 2013, al fine di promuovere il miglioramento continuo della qualità dei corsi di studio, della ricerca e delle strutture didattiche e finalizzato al conseguimento dell'Accreditamento Periodico della sede e dei Corsi di Studio.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Le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funzioni</a:t>
            </a:r>
          </a:p>
          <a:p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Presidio della Qualità svolge un ruolo centrale nell'Assicurazione della Qualità (AQ) di Ateneo attraverso: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supervisione dello svolgimento adeguato e uniforme delle procedure di AQ di tutto l'Ateneo;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proposta di strumenti comuni per l'AQ e di attività formative ai fini della loro applicazione;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supporto ai Corsi di Studio e ai loro Referenti e ai Direttori di Dipartimento per le attività comuni.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Nell'ambito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delle attività formative</a:t>
            </a:r>
            <a:r>
              <a:rPr lang="it-IT" sz="2000" dirty="0">
                <a:latin typeface="+mn-lt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organizza e verifica il continuo aggiornamento delle informazioni nelle schede SUA (Scheda Unica Annuale) dei Corsi di Studio;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regola e verifica le attività periodiche di Riesame dei Corsi di Studio;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valuta l'efficacia degli interventi di miglioramento e le loro effettive conseguenze;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assicura il corretto flusso informativo da e verso il Nucleo di valutazione e le Commissioni Paritetiche Docenti-Studenti.</a:t>
            </a:r>
          </a:p>
        </p:txBody>
      </p:sp>
    </p:spTree>
    <p:extLst>
      <p:ext uri="{BB962C8B-B14F-4D97-AF65-F5344CB8AC3E}">
        <p14:creationId xmlns:p14="http://schemas.microsoft.com/office/powerpoint/2010/main" val="22494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IL NUCLEO DI VALUTAZIONE NELL’ATENEO DI UDINE</a:t>
            </a:r>
            <a:endParaRPr lang="it-IT" sz="24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5800" y="4025072"/>
            <a:ext cx="1077468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ll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Nucleo di valutazione</a:t>
            </a:r>
            <a:r>
              <a:rPr lang="it-IT" sz="2400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è l’organo di Ateneo preposto alla valutazione delle attività didattiche, di ricerca e amministrative e alla verifica, anche mediante analisi comparative dei costi e dei rendimenti, del corretto utilizzo delle risorse, della produttività della ricerca e della efficacia della didattica, nonché dell’imparzialità e del buon andamento dell'azione amministrativa</a:t>
            </a:r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it-IT" sz="1100" dirty="0" smtClean="0">
              <a:latin typeface="+mn-lt"/>
            </a:endParaRPr>
          </a:p>
          <a:p>
            <a:pPr algn="r"/>
            <a:r>
              <a:rPr lang="it-IT" sz="1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1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art. 20, co. 1, dello Statuto dell’Università degli Studi di Udine, in vigore dal 1 gennaio 2016</a:t>
            </a:r>
            <a:r>
              <a:rPr lang="it-IT" sz="1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5" y="710878"/>
            <a:ext cx="4971893" cy="33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b="1" dirty="0" smtClean="0">
                <a:solidFill>
                  <a:srgbClr val="FFFFFF"/>
                </a:solidFill>
              </a:rPr>
              <a:t>CAQ – CDS: COMMISSIONI DI ASSICURAZIONE QUALITA’ DEI CORSI DI STUDIO</a:t>
            </a:r>
            <a:endParaRPr lang="it-IT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94563" y="3496956"/>
            <a:ext cx="837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5134" y="4881360"/>
            <a:ext cx="11919847" cy="1323439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*Rapporto di Riesame (</a:t>
            </a:r>
            <a:r>
              <a:rPr lang="it-IT" sz="1600" b="1" dirty="0" err="1" smtClean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RdR</a:t>
            </a:r>
            <a:r>
              <a:rPr lang="it-IT" sz="16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)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documento con il quale il Corso di Studio esplicita la propria attività di autovalutazione e ha lo scopo di verificare la validità della progettazione e la permanenza delle risorse attraverso il monitoraggio dei dati, la verifica dell’efficacia degli interventi migliorativi adottati e la pianificazione di azioni di miglioramento. Esso prevede un’attività di verifica e valutazione degli interventi mirati al miglioramento della gestione del corso. Il Rapporto di Riesame ha due componenti, una annuale e una ciclica: il </a:t>
            </a:r>
            <a:r>
              <a:rPr lang="it-IT" sz="16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Riesame annuale</a:t>
            </a:r>
            <a:r>
              <a:rPr lang="it-IT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cui l’autovalutazione si riferisce a un determinato anno, e il</a:t>
            </a:r>
            <a:r>
              <a:rPr lang="it-IT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it-IT" sz="1600" b="1" dirty="0">
                <a:solidFill>
                  <a:srgbClr val="FF66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Riesame ciclico</a:t>
            </a:r>
            <a:r>
              <a:rPr lang="it-IT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FrankRuehl" panose="020E0503060101010101" pitchFamily="34" charset="-79"/>
              </a:rPr>
              <a:t> 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che riguarda l’intero percorso formativo di una coorte di studenti.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35135" y="507445"/>
            <a:ext cx="5233820" cy="427809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Presso ciascun Corso di Studio è istituita una </a:t>
            </a:r>
            <a:r>
              <a:rPr lang="it-IT" sz="1600" b="1" dirty="0" smtClean="0">
                <a:solidFill>
                  <a:srgbClr val="FF6600"/>
                </a:solidFill>
                <a:latin typeface="+mn-lt"/>
              </a:rPr>
              <a:t>Commissione </a:t>
            </a:r>
            <a:r>
              <a:rPr lang="it-IT" sz="1600" b="1" dirty="0">
                <a:solidFill>
                  <a:srgbClr val="FF6600"/>
                </a:solidFill>
                <a:latin typeface="+mn-lt"/>
              </a:rPr>
              <a:t>per l’Assicurazione della </a:t>
            </a:r>
            <a:r>
              <a:rPr lang="it-IT" sz="1600" b="1" dirty="0" smtClean="0">
                <a:solidFill>
                  <a:srgbClr val="FF6600"/>
                </a:solidFill>
                <a:latin typeface="+mn-lt"/>
              </a:rPr>
              <a:t>Qualità (CAQ-</a:t>
            </a:r>
            <a:r>
              <a:rPr lang="it-IT" sz="1600" b="1" dirty="0" err="1" smtClean="0">
                <a:solidFill>
                  <a:srgbClr val="FF6600"/>
                </a:solidFill>
                <a:latin typeface="+mn-lt"/>
              </a:rPr>
              <a:t>CdS</a:t>
            </a:r>
            <a:r>
              <a:rPr lang="it-IT" sz="1600" b="1" dirty="0">
                <a:solidFill>
                  <a:srgbClr val="FF6600"/>
                </a:solidFill>
                <a:latin typeface="+mn-lt"/>
              </a:rPr>
              <a:t>)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CAQ-</a:t>
            </a:r>
            <a:r>
              <a:rPr lang="it-IT" sz="16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si propone di verificare la qualità delle attività didattiche e formative del corso di studio presentando in Consiglio Unificato dei corsi di studio i documenti e le relazioni richieste annualmente ai fini dei processi di autovalutazione e di assicurazione della qualità, per quanto di competenza, e indicando le conseguenti azioni volte a migliorare la qualità medesima. </a:t>
            </a:r>
          </a:p>
          <a:p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 responsabilità attribuite alla CAQ-</a:t>
            </a:r>
            <a:r>
              <a:rPr lang="it-IT" sz="16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sono: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redazione del Rapporto di Riesame*;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analisi della valutazione didattica del corso di studio;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valutazione e programmazione delle iniziative da porre in essere per azioni di miglioramento proposte dal Rapporto di Riesame;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recepimento delle indicazioni e proposte del PQ di Ateneo e delle CPDS.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73" y="489576"/>
            <a:ext cx="4576686" cy="42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LE CPDS: COMMISSIONI PARITETICHE DOCENTI-STUDENTI</a:t>
            </a:r>
            <a:endParaRPr lang="it-IT" sz="24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94563" y="3496956"/>
            <a:ext cx="837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1426" y="477602"/>
            <a:ext cx="66719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lang="it-IT" dirty="0">
                <a:latin typeface="+mn-lt"/>
              </a:rPr>
              <a:t> </a:t>
            </a:r>
            <a:r>
              <a:rPr lang="it-IT" b="1" dirty="0">
                <a:solidFill>
                  <a:srgbClr val="FF6600"/>
                </a:solidFill>
                <a:latin typeface="+mn-lt"/>
              </a:rPr>
              <a:t>Commissioni Paritetiche</a:t>
            </a:r>
            <a:r>
              <a:rPr lang="it-IT" dirty="0">
                <a:latin typeface="+mn-lt"/>
              </a:rPr>
              <a:t> </a:t>
            </a:r>
            <a:r>
              <a:rPr lang="it-IT" b="1" dirty="0" smtClean="0">
                <a:solidFill>
                  <a:srgbClr val="FF6600"/>
                </a:solidFill>
                <a:latin typeface="+mn-lt"/>
              </a:rPr>
              <a:t>Docenti-Studenti (CPDS) </a:t>
            </a: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sono organi interni all’ateneo composti, appunto, da docenti e studenti. I loro compiti sono: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avanzare proposte al Nucleo di Valutazione per il miglioramento della qualità e dell’efficacia delle strutture didattiche tramite la Relazione annuale;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portare a conoscenza gli studenti delle politiche di qualità dell’ateneo;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monitorare l’offerta formativa e la qualità della didattica erogata.</a:t>
            </a:r>
          </a:p>
          <a:p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 Commissioni Paritetiche redigono una</a:t>
            </a:r>
            <a:r>
              <a:rPr lang="it-IT" dirty="0">
                <a:latin typeface="+mn-lt"/>
              </a:rPr>
              <a:t> </a:t>
            </a:r>
            <a:r>
              <a:rPr lang="it-IT" b="1" dirty="0">
                <a:solidFill>
                  <a:srgbClr val="FF6600"/>
                </a:solidFill>
                <a:latin typeface="+mn-lt"/>
              </a:rPr>
              <a:t>Relazione Annuale </a:t>
            </a: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che servirà poi alla stesura del Riesame e della SUA.</a:t>
            </a:r>
          </a:p>
          <a:p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la stesura della Relazione, le Commissioni devono tenere conto di diversi aspetti, tra i quali un’analisi delle funzioni e delle competenze richieste dal mondo del lavoro per la figura professionale in questione e, in base a esse, la valutazione dell’efficacia dei risultati di apprendimento attesi; l’analisi della qualità dei docenti e della modalità di trasmissione di conoscenze e abilità, degli ausili e delle strutture della didattica e l’analisi dei metodi di accertamento delle conoscenze e delle competenze; l’analisi sulla gestione e l’utilizzo dei questionari relativi alla soddisfazione degli studenti; l’analisi del Riesame e della SUA per comprovarne la completezza.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391" y="1200926"/>
            <a:ext cx="5250817" cy="42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GIÀ, MA GLI STUDENTI?</a:t>
            </a:r>
            <a:endParaRPr lang="it-IT" sz="28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94563" y="3496956"/>
            <a:ext cx="837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00692" y="2547209"/>
            <a:ext cx="5077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 qual è il ruolo degli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studenti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nei processi di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Assicurazione della Qualità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(AQ)?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011" y="1509271"/>
            <a:ext cx="6396617" cy="37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PRAGA 2001</a:t>
            </a:r>
            <a:endParaRPr lang="it-IT" sz="28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5879" y="2406387"/>
            <a:ext cx="67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30118" y="1731601"/>
            <a:ext cx="796954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Comunicato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dei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Ministri Europei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dell’Istruzione 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superiore,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Praga</a:t>
            </a:r>
            <a:r>
              <a:rPr lang="it-IT" sz="2800" b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19 maggio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2001</a:t>
            </a:r>
          </a:p>
          <a:p>
            <a:endParaRPr lang="it-IT" sz="2800" b="1" dirty="0">
              <a:latin typeface="+mn-lt"/>
            </a:endParaRPr>
          </a:p>
          <a:p>
            <a:pPr marL="0" indent="0" algn="just">
              <a:buNone/>
            </a:pPr>
            <a:r>
              <a:rPr lang="en-US" sz="28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 …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i="1" dirty="0" smtClean="0">
                <a:solidFill>
                  <a:srgbClr val="FF6600"/>
                </a:solidFill>
                <a:latin typeface="+mn-lt"/>
              </a:rPr>
              <a:t>students </a:t>
            </a:r>
            <a:r>
              <a:rPr lang="en-US" sz="2800" i="1" dirty="0">
                <a:solidFill>
                  <a:srgbClr val="FF6600"/>
                </a:solidFill>
                <a:latin typeface="+mn-lt"/>
              </a:rPr>
              <a:t>are full members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 the higher education community” and “should participate in and influence the </a:t>
            </a:r>
            <a:r>
              <a:rPr lang="en-US" sz="2800" i="1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organisation</a:t>
            </a:r>
            <a:r>
              <a:rPr lang="en-US" sz="28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and content of education at universities and other higher education institutions …”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OSLO 2003 e AGHEVERAN 2011</a:t>
            </a:r>
            <a:endParaRPr lang="it-IT" sz="24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5879" y="2406387"/>
            <a:ext cx="67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76512" y="931332"/>
            <a:ext cx="8196046" cy="1200329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 corso degli anni, si sono tenuti nel contesto di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EHEA (</a:t>
            </a:r>
            <a:r>
              <a:rPr lang="it-IT" sz="2400" b="1" dirty="0" err="1">
                <a:solidFill>
                  <a:srgbClr val="FF6600"/>
                </a:solidFill>
                <a:latin typeface="+mn-lt"/>
              </a:rPr>
              <a:t>European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rgbClr val="FF6600"/>
                </a:solidFill>
                <a:latin typeface="+mn-lt"/>
              </a:rPr>
              <a:t>Higher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rgbClr val="FF6600"/>
                </a:solidFill>
                <a:latin typeface="+mn-lt"/>
              </a:rPr>
              <a:t>Education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Area)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numerosi seminari, alcuni riguardanti proprio la partecipazione dello studente.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49966" y="3183523"/>
            <a:ext cx="3306710" cy="19389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“Student Participation in Governance in Higher Education”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6600"/>
                </a:solidFill>
                <a:latin typeface="+mn-lt"/>
              </a:rPr>
              <a:t>Oslo</a:t>
            </a: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Norway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12/14 of June </a:t>
            </a:r>
            <a:r>
              <a:rPr lang="en-US" sz="2400" dirty="0">
                <a:solidFill>
                  <a:srgbClr val="FF6600"/>
                </a:solidFill>
                <a:latin typeface="+mn-lt"/>
              </a:rPr>
              <a:t>2003</a:t>
            </a:r>
          </a:p>
        </p:txBody>
      </p:sp>
      <p:sp>
        <p:nvSpPr>
          <p:cNvPr id="7" name="Rettangolo 6"/>
          <p:cNvSpPr/>
          <p:nvPr/>
        </p:nvSpPr>
        <p:spPr>
          <a:xfrm>
            <a:off x="7018695" y="3183523"/>
            <a:ext cx="3103927" cy="19389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“Student Participation in Higher Education Governance”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FF6600"/>
                </a:solidFill>
                <a:latin typeface="+mn-lt"/>
              </a:rPr>
              <a:t>Agheveran</a:t>
            </a: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Armenia, 8-9 December </a:t>
            </a:r>
            <a:r>
              <a:rPr lang="en-US" sz="2400" dirty="0">
                <a:solidFill>
                  <a:srgbClr val="FF6600"/>
                </a:solidFill>
                <a:latin typeface="+mn-lt"/>
              </a:rPr>
              <a:t>2011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7018695" y="2255493"/>
            <a:ext cx="889232" cy="8652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4632072" y="2255493"/>
            <a:ext cx="1034643" cy="794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200" b="1" dirty="0" smtClean="0">
                <a:solidFill>
                  <a:srgbClr val="FFFFFF"/>
                </a:solidFill>
              </a:rPr>
              <a:t>IN ITALIA</a:t>
            </a:r>
            <a:endParaRPr lang="it-IT" sz="32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5879" y="2406387"/>
            <a:ext cx="67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r="80864"/>
          <a:stretch/>
        </p:blipFill>
        <p:spPr>
          <a:xfrm>
            <a:off x="-12191999" y="-1714500"/>
            <a:ext cx="6999214" cy="10287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31031" y="572770"/>
            <a:ext cx="46959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Italia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legge stabilisce le modalità attraverso cui lo studente partecipa nelle università statali.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Legge n. 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240/2010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(legge Gelmini) stabilisce quali sono le sedi in cui è prevista una 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rappresentanza </a:t>
            </a:r>
            <a:r>
              <a:rPr lang="it-IT" sz="2400" b="1" dirty="0" smtClean="0">
                <a:solidFill>
                  <a:srgbClr val="FF6600"/>
                </a:solidFill>
                <a:latin typeface="+mn-lt"/>
              </a:rPr>
              <a:t>studentesca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 le modalità attraverso cui i rappresentanti degli studenti sono eletti.</a:t>
            </a:r>
          </a:p>
          <a:p>
            <a:pPr marL="0" indent="0">
              <a:buNone/>
            </a:pPr>
            <a:endParaRPr lang="it-IT" sz="24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legge Gelmini non si applica, in materia di rappresentanza studentesca, alle università non statali.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235" y="493671"/>
            <a:ext cx="5997408" cy="58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RAPPRESENTANZA STUDENTESCA</a:t>
            </a:r>
            <a:endParaRPr lang="it-IT" sz="28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5879" y="2406387"/>
            <a:ext cx="67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35879" y="514926"/>
            <a:ext cx="65048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Legge N. 240/2010 prevede la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presenza obbligatoria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 una rappresentanza studentesca elettiva in: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Senato Accademico;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Consiglio di Amministrazione;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Nucleo di Valutazione;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Commissioni Paritetiche Docenti Studenti;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Strutture di raccordo (scuole, facoltà, ecc.).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 Commissioni Paritetiche, istituite presso ogni dipartimento/struttura di raccordo, devono essere composte in egual numero da docenti e studenti.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1935"/>
            <a:ext cx="5374505" cy="518592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435879" y="3607124"/>
            <a:ext cx="6756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  <a:latin typeface="+mn-lt"/>
              </a:rPr>
              <a:t>Non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è</a:t>
            </a:r>
            <a:r>
              <a:rPr lang="it-IT" sz="2000" dirty="0">
                <a:latin typeface="+mn-lt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prevista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ma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non esclusa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dalla legge una rappresentanza studentesca in: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Presidio della Qualità;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Consigli di Dipartimento;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Consigli di Corso di Studio (struttura non prevista dalla L. n. 240/2010).</a:t>
            </a:r>
          </a:p>
          <a:p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documento AVA inoltre suggerisce caldamente la presenza di almeno uno studente in ogni 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Commissione di Assicurazione della Qualità del Corso di Studio (CAQ-CdS)</a:t>
            </a:r>
            <a:endParaRPr lang="it-IT" sz="20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L’ACCREDITAMENTO PERIODICO</a:t>
            </a:r>
            <a:endParaRPr lang="it-IT" sz="28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81881" y="1215062"/>
            <a:ext cx="7166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Accreditamento periodico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della Sede e dei Corsi di Studio è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da parte delle Commissioni di Esperti di Valutazione (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CEV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dell’ANVUR, con cadenza almeno quinquennale per le sedi e almeno triennale per i Corsi di Studio, dei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requisiti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previsti dal DM 47/2013 e successive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modifiche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il sistema di Assicurazione della Qualità (AQ), in particolare i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sette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requisiti AQ1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AQ7</a:t>
            </a:r>
            <a:endParaRPr lang="it-IT" sz="2800" b="1" dirty="0">
              <a:solidFill>
                <a:srgbClr val="FF66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3878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COS’È LA QUALITÀ?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25809" y="505363"/>
            <a:ext cx="10920011" cy="5139869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generale: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non esiste una definizione univoca di «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qualità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»: dipende, per esempio, se  è riferita a un servizio, oppure a un bene, materiale o immateriale;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sua misurazione/percezione è soggettiva.</a:t>
            </a:r>
          </a:p>
          <a:p>
            <a:pPr>
              <a:spcBef>
                <a:spcPts val="600"/>
              </a:spcBef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uno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studente universitario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termine «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qualità»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riferisce all’insieme di tutte quelle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caratteristiche e contenuti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un insegnamento, un Corso di Studio o un servizio offerto dall’Ateneo, che contribuiscono a conferirgli l’attitudine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soddisfare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determinate </a:t>
            </a:r>
            <a:r>
              <a:rPr lang="it-IT" sz="2800" b="1" dirty="0" smtClean="0">
                <a:solidFill>
                  <a:srgbClr val="FF6600"/>
                </a:solidFill>
                <a:latin typeface="+mn-lt"/>
              </a:rPr>
              <a:t>aspettative.</a:t>
            </a:r>
            <a:endParaRPr lang="it-IT" sz="2800" dirty="0" smtClean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 linguaggio corrente si fa riferimento a «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buona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 o «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cattiva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it-IT" sz="2800" b="1" dirty="0">
                <a:solidFill>
                  <a:srgbClr val="FF6600"/>
                </a:solidFill>
                <a:latin typeface="+mn-lt"/>
              </a:rPr>
              <a:t>qualità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così, per esempio, la qualità di un insegnamento o un Corso di Studio sarà tanto migliore quanto riuscirà a realizzare le  aspettative dello studente.</a:t>
            </a:r>
            <a:endParaRPr lang="it-IT" sz="28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1" y="505363"/>
            <a:ext cx="1055225" cy="10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</a:rPr>
              <a:t>I REQUISITI DA SODDDISFARE PER L’ACCREDITAMENTO PERIODICO</a:t>
            </a:r>
            <a:endParaRPr 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8" name="Rettangolo 7"/>
          <p:cNvSpPr/>
          <p:nvPr/>
        </p:nvSpPr>
        <p:spPr>
          <a:xfrm>
            <a:off x="2524126" y="746716"/>
            <a:ext cx="70482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AQ.1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L’Ateneo stabilisce, dichiara ed effettivamente persegue adeguate politiche volte a realizzare la propria visione della qualità della formazione.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AQ.2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L’ateneo sa in che misura le proprie politiche sono effettivamente realizzate dai </a:t>
            </a:r>
            <a:r>
              <a:rPr lang="it-IT" sz="20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AQ.3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L’Ateneo chiede ai </a:t>
            </a:r>
            <a:r>
              <a:rPr lang="it-IT" sz="20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praticare il miglioramento continuo della qualità, puntando verso risultati di sempre maggior valore.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AQ.4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L’Ateneo possiede un’effettiva organizzazione con poteri di decisione e di sorveglianza sulla qualità dei </a:t>
            </a:r>
            <a:r>
              <a:rPr lang="it-IT" sz="20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della formazione da loro messa a disposizione degli studenti e della ricerca.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AQ.5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Il sistema di AQ è effettivamente applicato ed è efficacemente in funzione nei </a:t>
            </a:r>
            <a:r>
              <a:rPr lang="it-IT" sz="20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visitati a campione presso l’Ateneo.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AQ.6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Valutazione della Ricerca nell’ambito del sistema di Assicurazione della Qualità</a:t>
            </a:r>
          </a:p>
          <a:p>
            <a:r>
              <a:rPr lang="it-IT" sz="20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AQ.7</a:t>
            </a:r>
            <a:r>
              <a:rPr lang="it-IT" sz="2000" dirty="0" smtClean="0"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sostenibilità della didattica.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</a:rPr>
              <a:t>CORSI DI STUDIO E DIPARTIMENTI OGGETTO DI VISITA CEV/ANVUR</a:t>
            </a:r>
            <a:endParaRPr lang="it-IT" sz="2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8" name="Rettangolo 7"/>
          <p:cNvSpPr/>
          <p:nvPr/>
        </p:nvSpPr>
        <p:spPr>
          <a:xfrm>
            <a:off x="2784388" y="777493"/>
            <a:ext cx="6277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Corsi di Studio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L-SNT1 Infermieristica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L-9 Ingegneria meccanica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L-10 Lettere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L-11 Lingue e letterature </a:t>
            </a: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straniere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L- Viticoltura ed enologia</a:t>
            </a:r>
            <a:endParaRPr lang="it-IT" sz="20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LM-77 Banca e finanza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LM-59 Comunicazione integrata per le imprese e le organizzazioni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LM-18 Comunicazione multimediale e tecnologie dell’informazione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LM-85 bis Scienze della formazione primaria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>
              <a:latin typeface="+mn-lt"/>
            </a:endParaRPr>
          </a:p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Dipartimenti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Dipartimento di Scienze economiche e statistiche (DIES)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Dipartimento di Scienze mediche e biologiche (DSMB)</a:t>
            </a:r>
          </a:p>
          <a:p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LE FASI DELLA VISITA DELLA CEV</a:t>
            </a:r>
            <a:endParaRPr lang="it-IT" sz="28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80745" y="1027182"/>
            <a:ext cx="9176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Commissione di Esperti della Valutazione (CEV) agli Atenei si articola in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 fasi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55600"/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Esame a distanza</a:t>
            </a:r>
          </a:p>
          <a:p>
            <a:pPr marL="355600"/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Visita in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loco (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dine, 12-16 dicembre 2016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2800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69950" indent="-514350">
              <a:buAutoNum type="arabicPeriod" startAt="3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Stesura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Rapporto della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</a:t>
            </a:r>
          </a:p>
          <a:p>
            <a:pPr marL="355600"/>
            <a:endParaRPr lang="it-IT" sz="2800" b="1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/>
            <a:r>
              <a:rPr 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L’esame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distanza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cronologicamente e prepara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visita in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loco: ha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scopo di comprendere gli elementi essenziali del sistema di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 dell’Ateneo e utili alla CEV per impostare la visita.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6199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657601" y="0"/>
            <a:ext cx="8534400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ESEMPI DI DOCUMENTAZIONE PER LA VERIFICA DEI REQUISITI</a:t>
            </a:r>
            <a:endParaRPr lang="it-IT" sz="2400" b="1" dirty="0">
              <a:solidFill>
                <a:srgbClr val="FFFF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39113" y="712669"/>
            <a:ext cx="103220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CEV inizia a esaminare la documentazione disponibile circa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mesi prima della visita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L’esame documentale dura circa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mese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riguarda, ad esempio:</a:t>
            </a:r>
            <a:endParaRPr lang="it-IT" sz="2800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Statuto dell’Ateneo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Strategico di Ateneo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Programmazione 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triennale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olitica della qualità della ricerca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della </a:t>
            </a:r>
            <a:r>
              <a:rPr lang="it-IT" sz="2800" i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Relazione del Nucleo di Valutazione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Sito web Ateneo e Dipartimento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 err="1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Repository</a:t>
            </a:r>
            <a:r>
              <a:rPr lang="it-IT" sz="2800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8665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GLI STUDENTI: ATTORI DEI PROCESSI DECISIONALI 1/4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2837" y="854034"/>
            <a:ext cx="1164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4" name="Rettangolo 3"/>
          <p:cNvSpPr/>
          <p:nvPr/>
        </p:nvSpPr>
        <p:spPr>
          <a:xfrm>
            <a:off x="88912" y="515884"/>
            <a:ext cx="6855585" cy="2100575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  <a:latin typeface="+mn-lt"/>
              </a:rPr>
              <a:t>AQ1.E.3	Partecipazione degli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studenti</a:t>
            </a:r>
          </a:p>
          <a:p>
            <a:endParaRPr lang="it-IT" sz="1050" dirty="0">
              <a:latin typeface="+mn-lt"/>
            </a:endParaRP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partecipano ai processi decisionali concernenti la qualità della formazione? Esistono evidenze che il loro contributo sia effettivamente sollecitato e tenuto in considerazione ai diversi livelli? (Organi di Governo, Dipartimenti, Strutture di raccordo, 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Rettangolo 4"/>
          <p:cNvSpPr/>
          <p:nvPr/>
        </p:nvSpPr>
        <p:spPr>
          <a:xfrm>
            <a:off x="2133418" y="2848745"/>
            <a:ext cx="3492887" cy="3477875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atenei, sia statali che non statali, devono </a:t>
            </a:r>
            <a:r>
              <a:rPr lang="it-IT" sz="2000" b="1" dirty="0">
                <a:solidFill>
                  <a:srgbClr val="FF6600"/>
                </a:solidFill>
                <a:latin typeface="+mn-lt"/>
              </a:rPr>
              <a:t>garantire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partecipazione attiva dello studente ai processi decisionali. La partecipazione dello studente deve avvenire attraverso canali formali e istituzionali, al fine di garantire tempi, modalità e responsabilità delle proposte e segnalazioni degli studenti.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420813" y="2365622"/>
            <a:ext cx="3671561" cy="3970318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smtClean="0">
                <a:solidFill>
                  <a:srgbClr val="FF6600"/>
                </a:solidFill>
                <a:latin typeface="+mn-lt"/>
              </a:rPr>
              <a:t>studente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è inteso, dunque, non come spettatore ma come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smtClean="0">
                <a:solidFill>
                  <a:srgbClr val="FF6600"/>
                </a:solidFill>
                <a:latin typeface="+mn-lt"/>
              </a:rPr>
              <a:t>attore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  <a:r>
              <a:rPr lang="it-IT" sz="3600" dirty="0" smtClean="0">
                <a:latin typeface="+mn-lt"/>
              </a:rPr>
              <a:t> </a:t>
            </a:r>
            <a:r>
              <a:rPr lang="it-IT" sz="3600" dirty="0" smtClean="0">
                <a:solidFill>
                  <a:srgbClr val="FF6600"/>
                </a:solidFill>
                <a:latin typeface="+mn-lt"/>
              </a:rPr>
              <a:t>processo decisionale</a:t>
            </a:r>
            <a:r>
              <a:rPr lang="it-IT" sz="36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5758249" y="4325187"/>
            <a:ext cx="2588920" cy="25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742405" y="2719805"/>
            <a:ext cx="1259069" cy="16309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GLI STUDENTI: ATTORI DEI PROCESSI DECISIONALI 2/4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2837" y="854034"/>
            <a:ext cx="1164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491" y="567487"/>
            <a:ext cx="7570573" cy="5846866"/>
          </a:xfrm>
          <a:prstGeom prst="rect">
            <a:avLst/>
          </a:prstGeom>
          <a:ln w="28575">
            <a:solidFill>
              <a:srgbClr val="99CCFF"/>
            </a:solidFill>
          </a:ln>
        </p:spPr>
      </p:pic>
    </p:spTree>
    <p:extLst>
      <p:ext uri="{BB962C8B-B14F-4D97-AF65-F5344CB8AC3E}">
        <p14:creationId xmlns:p14="http://schemas.microsoft.com/office/powerpoint/2010/main" val="889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GLI STUDENTI: ATTORI DEI PROCESSI DECISIONALI 3/4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2837" y="854034"/>
            <a:ext cx="1164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3122141" y="587797"/>
            <a:ext cx="6170140" cy="4093428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AQ5.D.1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 siti web di ogni corso di studi è disponibile la sezione «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Qualità della formazione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»* all’interno della quale vengono pubblicati ogni anno i risultati delle operazioni di valutazione della didattica, inerenti a quel corso di studi.  Viene anche presentato un confronto tra la performance del corso di studi, quella dei corsi di studio che afferiscono al medesimo Dipartimento e quella di Ateneo.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Inoltre, il Nucleo di valutazione, ogni anno, in occasione della Giornata della Trasparenza, organizza una presentazione pubblica aperta alla comunità universitaria e a tutta la cittadinanza di presentazione dei risultati della valutazione della didattica.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92837" y="5078059"/>
            <a:ext cx="11646306" cy="1015663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*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All’interno della sezione «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Qualità della formazione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sono, anche, disponibili report inerenti all’opinione dei laureati, all’opinione di enti e imprese e alla condizione occupazionale dei laureati. Nella stessa sezione è possibile, inoltre, consultare la SUA-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il Rapporto di Riesame Annuale e Ciclico.</a:t>
            </a:r>
          </a:p>
        </p:txBody>
      </p:sp>
    </p:spTree>
    <p:extLst>
      <p:ext uri="{BB962C8B-B14F-4D97-AF65-F5344CB8AC3E}">
        <p14:creationId xmlns:p14="http://schemas.microsoft.com/office/powerpoint/2010/main" val="20912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400" b="1" dirty="0" smtClean="0">
                <a:solidFill>
                  <a:srgbClr val="FFFFFF"/>
                </a:solidFill>
              </a:rPr>
              <a:t>GLI STUDENTI: ATTORI DEI PROCESSI DECISIONALI 4/4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2837" y="854034"/>
            <a:ext cx="1164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4" name="Rettangolo 3"/>
          <p:cNvSpPr/>
          <p:nvPr/>
        </p:nvSpPr>
        <p:spPr>
          <a:xfrm>
            <a:off x="400692" y="714307"/>
            <a:ext cx="5201038" cy="5016758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AQ5.D.2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studente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il diritto e la possibilità di trasmettere una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segnalazione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qualunque momento dell’anno lo ritenga opportuno, alla Commissione Paritetica Docenti-Studenti (CPDS), avendo diritto a un riscontro in merito a quanto segnalato.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dovere della CPDS intervenire, trasmettendo la segnalazione al Corso di Studi (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che si adopererà per gli approfondimenti del caso .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fine di avere una chiara cronologia degli eventi e la possibilità di monitorare eventuali azioni correttive intraprese dal 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è prezioso che la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segnalazione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CPDS venga fatta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attraverso canali formali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(email, confronti verbalizzati, etc.).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344292" y="2253190"/>
            <a:ext cx="5201038" cy="1938992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AQ5.D.3</a:t>
            </a:r>
          </a:p>
          <a:p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monitorare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interventi del 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inerenti a un’eventuale segnalazione, verificando anche se nel Rapporto di Riesame relativo all’anno di riferimento risulti evidenza di eventuali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interventi correttivi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intrapresi dal </a:t>
            </a:r>
            <a:r>
              <a:rPr lang="it-IT" sz="20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0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200" b="1" i="1" dirty="0" smtClean="0">
                <a:solidFill>
                  <a:srgbClr val="FFFFFF"/>
                </a:solidFill>
              </a:rPr>
              <a:t>LINK</a:t>
            </a:r>
            <a:r>
              <a:rPr lang="it-IT" sz="3200" b="1" dirty="0" smtClean="0">
                <a:solidFill>
                  <a:srgbClr val="FFFFFF"/>
                </a:solidFill>
              </a:rPr>
              <a:t> A SITO ANVUR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9313" y="1990856"/>
            <a:ext cx="11646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Rapporti ANVUR </a:t>
            </a:r>
            <a:r>
              <a:rPr lang="it-IT" sz="2800" b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Sedi già visitate per l’accreditamento periodico</a:t>
            </a:r>
            <a:endParaRPr lang="it-IT" sz="2800" b="1" dirty="0" smtClean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endParaRPr lang="it-IT" sz="2800" b="1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r>
              <a:rPr lang="it-IT" sz="2800" b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it-IT" sz="2800" b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www.anvur.org/index.php?option=com_content&amp;view=article&amp;id=898&amp;Itemid=643&amp;lang=it</a:t>
            </a:r>
            <a:endParaRPr lang="it-IT" sz="2800" b="1" dirty="0" smtClean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5390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SITOGRAFIA DI RIFERIMENTO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35173" y="681040"/>
            <a:ext cx="11646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2" name="Rettangolo 1"/>
          <p:cNvSpPr/>
          <p:nvPr/>
        </p:nvSpPr>
        <p:spPr>
          <a:xfrm>
            <a:off x="1695358" y="1793148"/>
            <a:ext cx="8879418" cy="2862322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none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it-IT" dirty="0">
                <a:latin typeface="Calibri" panose="020F0502020204030204" pitchFamily="34" charset="0"/>
                <a:hlinkClick r:id="rId5"/>
              </a:rPr>
              <a:t>://www.enqa.eu</a:t>
            </a:r>
            <a:r>
              <a:rPr lang="it-IT" dirty="0" smtClean="0">
                <a:latin typeface="Calibri" panose="020F0502020204030204" pitchFamily="34" charset="0"/>
                <a:hlinkClick r:id="rId5"/>
              </a:rPr>
              <a:t>/</a:t>
            </a:r>
            <a:endParaRPr lang="it-IT" dirty="0" smtClean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hlinkClick r:id="rId6"/>
              </a:rPr>
              <a:t>http://</a:t>
            </a:r>
            <a:r>
              <a:rPr lang="it-IT" dirty="0" smtClean="0">
                <a:latin typeface="Calibri" panose="020F0502020204030204" pitchFamily="34" charset="0"/>
                <a:hlinkClick r:id="rId6"/>
              </a:rPr>
              <a:t>www.anvur.org/index.php?lang=it</a:t>
            </a:r>
            <a:endParaRPr lang="it-IT" dirty="0" smtClean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hlinkClick r:id="rId7"/>
              </a:rPr>
              <a:t>https://www.crui.it</a:t>
            </a:r>
            <a:r>
              <a:rPr lang="it-IT" dirty="0" smtClean="0">
                <a:latin typeface="Calibri" panose="020F0502020204030204" pitchFamily="34" charset="0"/>
                <a:hlinkClick r:id="rId7"/>
              </a:rPr>
              <a:t>/</a:t>
            </a:r>
            <a:endParaRPr lang="it-IT" dirty="0" smtClean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hlinkClick r:id="rId8"/>
              </a:rPr>
              <a:t>http://</a:t>
            </a:r>
            <a:r>
              <a:rPr lang="it-IT" dirty="0" smtClean="0">
                <a:latin typeface="Calibri" panose="020F0502020204030204" pitchFamily="34" charset="0"/>
                <a:hlinkClick r:id="rId8"/>
              </a:rPr>
              <a:t>www.uniud.it/it/ateneo-uniud/ateneo-uniud-organizzazione/presidio-della-qualita</a:t>
            </a:r>
            <a:endParaRPr lang="it-IT" dirty="0" smtClean="0">
              <a:latin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hlinkClick r:id="rId9"/>
              </a:rPr>
              <a:t>https://nuva.uniud.it</a:t>
            </a:r>
            <a:r>
              <a:rPr lang="it-IT" dirty="0" smtClean="0">
                <a:latin typeface="Calibri" panose="020F0502020204030204" pitchFamily="34" charset="0"/>
                <a:hlinkClick r:id="rId9"/>
              </a:rPr>
              <a:t>/</a:t>
            </a:r>
            <a:endParaRPr lang="it-IT" dirty="0">
              <a:latin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CON UN PASSO COMINCIA IL CAMMINO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691" y="886090"/>
            <a:ext cx="11610796" cy="3754874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3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b="1" dirty="0" smtClean="0">
                <a:solidFill>
                  <a:srgbClr val="FF6600"/>
                </a:solidFill>
                <a:latin typeface="+mn-lt"/>
              </a:rPr>
              <a:t>Sistema di Assicurazione della Qualità (AQ)</a:t>
            </a:r>
            <a:r>
              <a:rPr lang="it-IT" sz="3400" dirty="0" smtClean="0">
                <a:latin typeface="+mn-lt"/>
              </a:rPr>
              <a:t> </a:t>
            </a:r>
            <a:r>
              <a:rPr lang="it-IT" sz="3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è </a:t>
            </a:r>
            <a:r>
              <a:rPr lang="it-IT" sz="3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l’insieme di tutte le attività </a:t>
            </a:r>
            <a:r>
              <a:rPr lang="it-IT" sz="3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poste in essere </a:t>
            </a:r>
            <a:r>
              <a:rPr lang="it-IT" sz="3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assicurare </a:t>
            </a:r>
            <a:r>
              <a:rPr lang="it-IT" sz="3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che gli obiettivi della qualità siano soddisfatti. È, altresì, un sistema attraverso il quale gli Organi di Governo realizzano la propria politica della qualità e </a:t>
            </a:r>
            <a:r>
              <a:rPr lang="it-IT" sz="3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prevede azioni </a:t>
            </a:r>
            <a:r>
              <a:rPr lang="it-IT" sz="3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 progettazione, messa in opera, osservazione (monitoraggio) e controllo, condotte sotto la supervisione di un responsabile, analizzando sia le azioni sia gli strumenti utilizzati.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88056" y="5062278"/>
            <a:ext cx="5708822" cy="584775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FF6600"/>
                </a:solidFill>
                <a:latin typeface="+mn-lt"/>
              </a:rPr>
              <a:t>Già</a:t>
            </a:r>
            <a:r>
              <a:rPr lang="it-IT" sz="32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ma da dove siamo partiti?</a:t>
            </a:r>
          </a:p>
        </p:txBody>
      </p:sp>
    </p:spTree>
    <p:extLst>
      <p:ext uri="{BB962C8B-B14F-4D97-AF65-F5344CB8AC3E}">
        <p14:creationId xmlns:p14="http://schemas.microsoft.com/office/powerpoint/2010/main" val="26394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974123" y="0"/>
            <a:ext cx="821787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2800" b="1" dirty="0" smtClean="0">
                <a:solidFill>
                  <a:srgbClr val="FFFFFF"/>
                </a:solidFill>
              </a:rPr>
              <a:t>WORK IN PROGRESS</a:t>
            </a:r>
            <a:r>
              <a:rPr lang="it-IT" sz="28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it-IT" sz="28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35173" y="681040"/>
            <a:ext cx="11646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 smtClean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16209" y="0"/>
            <a:ext cx="328996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/>
              <a:t>HIC SUNT FUTURA</a:t>
            </a:r>
            <a:endParaRPr lang="it-IT" sz="2200" b="1" dirty="0"/>
          </a:p>
        </p:txBody>
      </p:sp>
      <p:sp>
        <p:nvSpPr>
          <p:cNvPr id="5" name="Rettangolo 4"/>
          <p:cNvSpPr/>
          <p:nvPr/>
        </p:nvSpPr>
        <p:spPr>
          <a:xfrm>
            <a:off x="235173" y="870459"/>
            <a:ext cx="43038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Andrà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lontano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 Farà fortuna? Raddrizzerà tutte le cose storte di questo mondo? Noi non lo sappiamo, perché egli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ancora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marciando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con il coraggio e la decisione del primo giorno. Possiamo solo augurargli, di tutto cuore: </a:t>
            </a:r>
            <a:r>
              <a:rPr lang="it-IT" sz="2800" b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Buon viaggio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r"/>
            <a:r>
              <a:rPr lang="it-IT" sz="2400" i="1" dirty="0" smtClean="0">
                <a:latin typeface="+mn-lt"/>
              </a:rPr>
              <a:t>	</a:t>
            </a:r>
            <a:r>
              <a:rPr lang="it-IT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it-IT" i="1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Rodari</a:t>
            </a:r>
            <a:r>
              <a:rPr lang="it-IT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(1920-1980)</a:t>
            </a:r>
          </a:p>
        </p:txBody>
      </p:sp>
      <p:pic>
        <p:nvPicPr>
          <p:cNvPr id="23" name="Immagine 22"/>
          <p:cNvPicPr/>
          <p:nvPr/>
        </p:nvPicPr>
        <p:blipFill rotWithShape="1">
          <a:blip r:embed="rId5"/>
          <a:srcRect l="45943" t="29731" r="9888" b="27540"/>
          <a:stretch/>
        </p:blipFill>
        <p:spPr bwMode="auto">
          <a:xfrm>
            <a:off x="4893692" y="975030"/>
            <a:ext cx="6564300" cy="413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91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-1"/>
            <a:ext cx="3033712" cy="294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-1"/>
            <a:ext cx="830263" cy="2943225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679825" y="-1"/>
            <a:ext cx="8512175" cy="2943225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40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r>
              <a:rPr lang="it-IT" sz="4400" b="1" dirty="0" smtClean="0">
                <a:solidFill>
                  <a:srgbClr val="FFFFFF"/>
                </a:solidFill>
                <a:latin typeface="Helvetica" panose="020B0604020202020204" pitchFamily="34" charset="0"/>
              </a:rPr>
              <a:t>HIC SUNT FUTURA</a:t>
            </a:r>
            <a:endParaRPr lang="it-IT" sz="4400" b="1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1026" name="Picture 2" descr="http://www.fondazionepertini.it/upload/universit%C3%A0%20udine%20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8" y="1317390"/>
            <a:ext cx="5100061" cy="50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3" name="Rettangolo 12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19" name="Rettangolo 18"/>
          <p:cNvSpPr/>
          <p:nvPr/>
        </p:nvSpPr>
        <p:spPr>
          <a:xfrm>
            <a:off x="7008638" y="6391544"/>
            <a:ext cx="5158458" cy="437994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000" b="1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it-IT" b="1" dirty="0" smtClean="0">
                <a:solidFill>
                  <a:schemeClr val="bg1"/>
                </a:solidFill>
                <a:hlinkClick r:id="rId6"/>
              </a:rPr>
              <a:t>www.youtube.com/watch?v=Ga6E3LxUug0</a:t>
            </a:r>
            <a:r>
              <a:rPr lang="it-IT" b="1" dirty="0" smtClean="0">
                <a:solidFill>
                  <a:schemeClr val="bg1"/>
                </a:solidFill>
              </a:rPr>
              <a:t>  </a:t>
            </a:r>
            <a:r>
              <a:rPr lang="it-IT" sz="2000" b="1" dirty="0" smtClean="0">
                <a:solidFill>
                  <a:schemeClr val="bg1"/>
                </a:solidFill>
              </a:rPr>
              <a:t>  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0" name="Picture 2" descr="Scatta l’ora dello Student D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01" y="2943224"/>
            <a:ext cx="5197299" cy="34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CON UN PASSO COMINCIA IL CAMMINO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38984" y="1420428"/>
            <a:ext cx="38111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 vuol </a:t>
            </a:r>
            <a:r>
              <a:rPr lang="it-IT" sz="3800" dirty="0" smtClean="0">
                <a:solidFill>
                  <a:srgbClr val="FF6600"/>
                </a:solidFill>
                <a:latin typeface="+mn-lt"/>
              </a:rPr>
              <a:t>muovere</a:t>
            </a:r>
            <a:r>
              <a:rPr lang="it-IT" sz="3800" dirty="0" smtClean="0">
                <a:latin typeface="+mn-lt"/>
              </a:rPr>
              <a:t> </a:t>
            </a:r>
            <a:r>
              <a:rPr lang="it-IT" sz="3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3800" dirty="0" smtClean="0">
                <a:solidFill>
                  <a:srgbClr val="FF6600"/>
                </a:solidFill>
                <a:latin typeface="+mn-lt"/>
              </a:rPr>
              <a:t>mondo</a:t>
            </a:r>
            <a:r>
              <a:rPr lang="it-IT" sz="3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it-IT" sz="3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prima muova </a:t>
            </a:r>
            <a:r>
              <a:rPr lang="it-IT" sz="3800" dirty="0" smtClean="0">
                <a:solidFill>
                  <a:srgbClr val="FF6600"/>
                </a:solidFill>
                <a:latin typeface="+mn-lt"/>
              </a:rPr>
              <a:t>se</a:t>
            </a:r>
            <a:r>
              <a:rPr lang="it-IT" sz="3800" dirty="0" smtClean="0">
                <a:latin typeface="+mn-lt"/>
              </a:rPr>
              <a:t> </a:t>
            </a:r>
            <a:r>
              <a:rPr lang="it-IT" sz="3800" dirty="0" smtClean="0">
                <a:solidFill>
                  <a:srgbClr val="FF6600"/>
                </a:solidFill>
                <a:latin typeface="+mn-lt"/>
              </a:rPr>
              <a:t>stesso</a:t>
            </a:r>
            <a:r>
              <a:rPr lang="it-IT" sz="3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it-IT" sz="1600" i="1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it-IT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Socrate (470/469 a.C. – 399 a.C.)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27" y="868057"/>
            <a:ext cx="6966813" cy="46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IN EUROPA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0691" y="593124"/>
            <a:ext cx="11420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Cosa accade in </a:t>
            </a:r>
            <a:r>
              <a:rPr lang="it-IT" sz="32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Europa</a:t>
            </a:r>
            <a:r>
              <a:rPr lang="it-IT" sz="32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026" name="Picture 2" descr="Risultati immagini per unione europ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4" y="458009"/>
            <a:ext cx="6054810" cy="5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PROCESSO DI BOLOGNA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120713" y="469135"/>
            <a:ext cx="6071283" cy="58668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1353" y="593124"/>
            <a:ext cx="59993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processo </a:t>
            </a:r>
            <a:r>
              <a:rPr lang="it-IT" sz="30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 riforma internazionale dei sistemi di istruzione superiore dell'Unione </a:t>
            </a:r>
            <a:r>
              <a:rPr lang="it-IT" sz="3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inizia nel </a:t>
            </a:r>
            <a:r>
              <a:rPr lang="it-IT" sz="3000" b="1" dirty="0">
                <a:solidFill>
                  <a:srgbClr val="FF6600"/>
                </a:solidFill>
                <a:latin typeface="+mn-lt"/>
              </a:rPr>
              <a:t>1999</a:t>
            </a:r>
            <a:r>
              <a:rPr lang="it-IT" sz="3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con il cosiddetto </a:t>
            </a:r>
            <a:r>
              <a:rPr lang="it-IT" sz="3000" b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3000" b="1" dirty="0">
                <a:solidFill>
                  <a:srgbClr val="FF6600"/>
                </a:solidFill>
                <a:latin typeface="+mn-lt"/>
              </a:rPr>
              <a:t>Processo di </a:t>
            </a:r>
            <a:r>
              <a:rPr lang="it-IT" sz="3000" b="1" dirty="0" smtClean="0">
                <a:solidFill>
                  <a:srgbClr val="FF6600"/>
                </a:solidFill>
                <a:latin typeface="+mn-lt"/>
              </a:rPr>
              <a:t>Bologna</a:t>
            </a:r>
            <a:r>
              <a:rPr lang="it-IT" sz="3000" b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it-IT" sz="3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cui obbiettivo era:</a:t>
            </a:r>
            <a:endParaRPr lang="it-IT" sz="30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0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3000" b="1" i="1" dirty="0" smtClean="0">
                <a:solidFill>
                  <a:srgbClr val="FF6600"/>
                </a:solidFill>
                <a:latin typeface="+mn-lt"/>
              </a:rPr>
              <a:t>Costruire</a:t>
            </a:r>
            <a:r>
              <a:rPr lang="it-IT" sz="3000" i="1" dirty="0" smtClean="0">
                <a:latin typeface="+mn-lt"/>
              </a:rPr>
              <a:t> </a:t>
            </a:r>
            <a:r>
              <a:rPr lang="it-IT" sz="30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entro il 2010 uno Spazio Europeo dell’Istruzione superiore, al fine di accrescere l’</a:t>
            </a:r>
            <a:r>
              <a:rPr lang="it-IT" sz="3000" i="1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occupabilità</a:t>
            </a:r>
            <a:r>
              <a:rPr lang="it-IT" sz="30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la mobilità dei cittadini europei e promuovere l’istruzione superiore europea nel </a:t>
            </a:r>
            <a:r>
              <a:rPr lang="it-IT" sz="3000" i="1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Mondo</a:t>
            </a:r>
            <a:r>
              <a:rPr lang="it-IT" sz="30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it-IT" sz="30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ALCUNI CONCETTI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558882" y="469135"/>
            <a:ext cx="5633114" cy="59032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633" y="469135"/>
            <a:ext cx="6253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Importanza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 una “integrazione europea” dell’istruzione superiore o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almeno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di una “riconoscibilità europea” dell’istruzione superiore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L’assicurazione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della qualità è uno strumento fondamentale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 garantire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maggiore attenzione, e quindi maggiore qualità, ai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percorsi formativi</a:t>
            </a:r>
            <a:endParaRPr lang="it-IT" sz="2800" dirty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Generare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maggiore fiducia tra i partner </a:t>
            </a:r>
            <a:r>
              <a:rPr lang="it-IT" sz="28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europei per </a:t>
            </a:r>
            <a:r>
              <a:rPr lang="it-IT" sz="28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 “riconoscibilità dei percorsi” e il “riconoscimento dei titoli” </a:t>
            </a:r>
          </a:p>
        </p:txBody>
      </p:sp>
    </p:spTree>
    <p:extLst>
      <p:ext uri="{BB962C8B-B14F-4D97-AF65-F5344CB8AC3E}">
        <p14:creationId xmlns:p14="http://schemas.microsoft.com/office/powerpoint/2010/main" val="212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4063" y="0"/>
            <a:ext cx="335211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FFFFFF"/>
                </a:solidFill>
              </a:rPr>
              <a:t>HIC SUNT FUTURA</a:t>
            </a:r>
            <a:endParaRPr lang="it-IT" sz="2200" b="1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830263" cy="457200"/>
          </a:xfrm>
          <a:prstGeom prst="rect">
            <a:avLst/>
          </a:prstGeom>
          <a:solidFill>
            <a:srgbClr val="512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106173" y="0"/>
            <a:ext cx="8085827" cy="457200"/>
          </a:xfrm>
          <a:prstGeom prst="rect">
            <a:avLst/>
          </a:prstGeom>
          <a:solidFill>
            <a:srgbClr val="76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it-IT" sz="3000" b="1" dirty="0" smtClean="0">
                <a:solidFill>
                  <a:srgbClr val="FFFFFF"/>
                </a:solidFill>
              </a:rPr>
              <a:t>2000: nasce l’ENQA</a:t>
            </a:r>
            <a:endParaRPr lang="it-IT" sz="3000" b="1" dirty="0">
              <a:solidFill>
                <a:srgbClr val="FF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0" y="6391544"/>
            <a:ext cx="12192000" cy="457200"/>
            <a:chOff x="0" y="6400800"/>
            <a:chExt cx="12192000" cy="457200"/>
          </a:xfrm>
        </p:grpSpPr>
        <p:sp>
          <p:nvSpPr>
            <p:cNvPr id="16" name="Rettangolo 15"/>
            <p:cNvSpPr/>
            <p:nvPr/>
          </p:nvSpPr>
          <p:spPr>
            <a:xfrm>
              <a:off x="0" y="6400800"/>
              <a:ext cx="1262063" cy="457200"/>
            </a:xfrm>
            <a:prstGeom prst="rect">
              <a:avLst/>
            </a:prstGeom>
            <a:solidFill>
              <a:srgbClr val="512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787775" y="6400800"/>
              <a:ext cx="8404225" cy="457200"/>
            </a:xfrm>
            <a:prstGeom prst="rect">
              <a:avLst/>
            </a:prstGeom>
            <a:solidFill>
              <a:srgbClr val="76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 </a:t>
              </a:r>
              <a:r>
                <a:rPr lang="it-IT" dirty="0" smtClean="0"/>
                <a:t>Presidio della Qualità</a:t>
              </a:r>
              <a:endParaRPr lang="it-IT" dirty="0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692" y="6408685"/>
              <a:ext cx="429571" cy="437994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262063" y="6400800"/>
              <a:ext cx="2565081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45" y="6408686"/>
              <a:ext cx="1069221" cy="437994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448800" y="6428015"/>
            <a:ext cx="2743200" cy="365125"/>
          </a:xfrm>
        </p:spPr>
        <p:txBody>
          <a:bodyPr/>
          <a:lstStyle/>
          <a:p>
            <a:pPr>
              <a:defRPr/>
            </a:pPr>
            <a:fld id="{2B247FFE-C2D7-4F4A-A0E4-5BC49D6F85A4}" type="slidenum">
              <a:rPr lang="it-IT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lum bright="-2000"/>
          </a:blip>
          <a:stretch>
            <a:fillRect/>
          </a:stretch>
        </p:blipFill>
        <p:spPr>
          <a:xfrm>
            <a:off x="6161903" y="469135"/>
            <a:ext cx="6030095" cy="58668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0691" y="593124"/>
            <a:ext cx="1142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5373" y="608216"/>
            <a:ext cx="5824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 2000 nasce l’ENQA </a:t>
            </a:r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2400" b="1" i="1" dirty="0" smtClean="0">
                <a:solidFill>
                  <a:srgbClr val="FF6600"/>
                </a:solidFill>
                <a:latin typeface="+mn-lt"/>
              </a:rPr>
              <a:t>European </a:t>
            </a:r>
            <a:r>
              <a:rPr lang="en-US" sz="2400" b="1" i="1" dirty="0">
                <a:solidFill>
                  <a:srgbClr val="FF6600"/>
                </a:solidFill>
                <a:latin typeface="+mn-lt"/>
              </a:rPr>
              <a:t>Association of Quality Assurance </a:t>
            </a:r>
            <a:r>
              <a:rPr lang="en-US" sz="2400" b="1" i="1" dirty="0" smtClean="0">
                <a:solidFill>
                  <a:srgbClr val="FF6600"/>
                </a:solidFill>
                <a:latin typeface="+mn-lt"/>
              </a:rPr>
              <a:t>in Higher Education</a:t>
            </a:r>
          </a:p>
          <a:p>
            <a:endParaRPr lang="en-US" sz="2400" b="1" dirty="0">
              <a:solidFill>
                <a:srgbClr val="FF6600"/>
              </a:solidFill>
              <a:latin typeface="+mn-lt"/>
            </a:endParaRPr>
          </a:p>
          <a:p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Associazione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istituita nel 2000 (con il nome di </a:t>
            </a:r>
            <a:r>
              <a:rPr lang="it-IT" sz="24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Network for </a:t>
            </a:r>
            <a:r>
              <a:rPr lang="it-IT" sz="2400" dirty="0" err="1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Assurance, mutato in quello attuale nel 2004), allo scopo di promuovere la cooperazione europea per assicurare un alto livello di qualità in ambito universitario e postuniversitario, e per realizzare la convergenza dei sistemi di istruzione e formazione del vecchio continente. </a:t>
            </a:r>
            <a:endParaRPr lang="it-IT" sz="2400" dirty="0" smtClean="0">
              <a:solidFill>
                <a:srgbClr val="3078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400" dirty="0" smtClean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L’ENQA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 la sede centrale a Bruxelles.</a:t>
            </a:r>
          </a:p>
        </p:txBody>
      </p:sp>
    </p:spTree>
    <p:extLst>
      <p:ext uri="{BB962C8B-B14F-4D97-AF65-F5344CB8AC3E}">
        <p14:creationId xmlns:p14="http://schemas.microsoft.com/office/powerpoint/2010/main" val="12753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3244</Words>
  <Application>Microsoft Office PowerPoint</Application>
  <PresentationFormat>Widescreen</PresentationFormat>
  <Paragraphs>416</Paragraphs>
  <Slides>41</Slides>
  <Notes>41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1" baseType="lpstr">
      <vt:lpstr>Arabic Typesetting</vt:lpstr>
      <vt:lpstr>Arial</vt:lpstr>
      <vt:lpstr>Calibri</vt:lpstr>
      <vt:lpstr>Calibri Light</vt:lpstr>
      <vt:lpstr>Comic Sans MS</vt:lpstr>
      <vt:lpstr>FrankRuehl</vt:lpstr>
      <vt:lpstr>Helvetica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Volponi</dc:creator>
  <cp:lastModifiedBy>Mauro Volponi</cp:lastModifiedBy>
  <cp:revision>684</cp:revision>
  <cp:lastPrinted>2016-03-01T11:16:09Z</cp:lastPrinted>
  <dcterms:created xsi:type="dcterms:W3CDTF">2015-01-12T13:52:42Z</dcterms:created>
  <dcterms:modified xsi:type="dcterms:W3CDTF">2016-10-03T14:09:32Z</dcterms:modified>
</cp:coreProperties>
</file>